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9144000"/>
  <p:notesSz cx="6858000" cy="9144000"/>
  <p:embeddedFontLst>
    <p:embeddedFont>
      <p:font typeface="Arimo"/>
      <p:regular r:id="rId44"/>
      <p:bold r:id="rId45"/>
      <p:italic r:id="rId46"/>
      <p:boldItalic r:id="rId47"/>
    </p:embeddedFont>
    <p:embeddedFont>
      <p:font typeface="Arial Narrow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68">
          <p15:clr>
            <a:srgbClr val="000000"/>
          </p15:clr>
        </p15:guide>
        <p15:guide id="2" pos="288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68" orient="horz"/>
        <p:guide pos="288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Arimo-regular.fntdata"/><Relationship Id="rId43" Type="http://schemas.openxmlformats.org/officeDocument/2006/relationships/slide" Target="slides/slide38.xml"/><Relationship Id="rId46" Type="http://schemas.openxmlformats.org/officeDocument/2006/relationships/font" Target="fonts/Arimo-italic.fntdata"/><Relationship Id="rId45" Type="http://schemas.openxmlformats.org/officeDocument/2006/relationships/font" Target="fonts/Arim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ialNarrow-regular.fntdata"/><Relationship Id="rId47" Type="http://schemas.openxmlformats.org/officeDocument/2006/relationships/font" Target="fonts/Arimo-boldItalic.fntdata"/><Relationship Id="rId49" Type="http://schemas.openxmlformats.org/officeDocument/2006/relationships/font" Target="fonts/Arial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ialNarrow-boldItalic.fntdata"/><Relationship Id="rId50" Type="http://schemas.openxmlformats.org/officeDocument/2006/relationships/font" Target="fonts/ArialNarrow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4" name="Google Shape;4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6" name="Google Shape;6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4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85800" y="2049462"/>
            <a:ext cx="7772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0" y="2049462"/>
            <a:ext cx="7772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 Narrow"/>
              <a:buChar char="—"/>
              <a:defRPr b="0" i="0" sz="2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»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12525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6.jp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26.jpg"/><Relationship Id="rId5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5.jpg"/><Relationship Id="rId5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/>
        </p:nvSpPr>
        <p:spPr>
          <a:xfrm>
            <a:off x="2424112" y="290512"/>
            <a:ext cx="4343400" cy="73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609600" y="990600"/>
            <a:ext cx="8077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850900" y="2076450"/>
            <a:ext cx="742950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The Swift Education and Public Outreach Program</a:t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2063750" y="3711575"/>
            <a:ext cx="5338762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lthazar"/>
              <a:buNone/>
            </a:pPr>
            <a:r>
              <a:rPr b="1" i="0" lang="en-US" sz="3200" u="none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Lynn Cominsky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thazar"/>
              <a:buNone/>
            </a:pPr>
            <a:r>
              <a:rPr b="1" i="0" lang="en-US" sz="2800" u="none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  Sonoma State University</a:t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3040062" y="5611812"/>
            <a:ext cx="30813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thazar"/>
              <a:buNone/>
            </a:pPr>
            <a:r>
              <a:rPr b="1" i="0" lang="en-US" sz="2800" u="none">
                <a:solidFill>
                  <a:schemeClr val="dk1"/>
                </a:solidFill>
                <a:latin typeface="Balthazar"/>
                <a:ea typeface="Balthazar"/>
                <a:cs typeface="Balthazar"/>
                <a:sym typeface="Balthazar"/>
              </a:rPr>
              <a:t>March 2, 2005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/>
        </p:nvSpPr>
        <p:spPr>
          <a:xfrm>
            <a:off x="757237" y="1343025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Angling for GRBs poster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736600" y="2070100"/>
            <a:ext cx="7940675" cy="137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Posters were printed at SSU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Reprint order is held up by communications product freeze – nothing is being done at GPO</a:t>
            </a:r>
            <a:endParaRPr/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1275" y="3498850"/>
            <a:ext cx="3868737" cy="2987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/>
        </p:nvSpPr>
        <p:spPr>
          <a:xfrm>
            <a:off x="757237" y="1662112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Swift T-Shirts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3900487" y="2462212"/>
            <a:ext cx="4994275" cy="137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13 M, 9 L and 5 XL left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$13 each – I have order forms – see me to order</a:t>
            </a:r>
            <a:endParaRPr/>
          </a:p>
        </p:txBody>
      </p:sp>
      <p:pic>
        <p:nvPicPr>
          <p:cNvPr descr="Swift Ts Graves Front"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537" y="2649537"/>
            <a:ext cx="2505075" cy="2809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5"/>
          <p:cNvGrpSpPr/>
          <p:nvPr/>
        </p:nvGrpSpPr>
        <p:grpSpPr>
          <a:xfrm>
            <a:off x="4868862" y="4052887"/>
            <a:ext cx="2208212" cy="2433637"/>
            <a:chOff x="3552" y="2673"/>
            <a:chExt cx="1391" cy="1533"/>
          </a:xfrm>
        </p:grpSpPr>
        <p:pic>
          <p:nvPicPr>
            <p:cNvPr descr="Swift Ts Pait Back" id="117" name="Google Shape;117;p15"/>
            <p:cNvPicPr preferRelativeResize="0"/>
            <p:nvPr/>
          </p:nvPicPr>
          <p:blipFill rotWithShape="1">
            <a:blip r:embed="rId4">
              <a:alphaModFix/>
            </a:blip>
            <a:srcRect b="0" l="15685" r="16126" t="27000"/>
            <a:stretch/>
          </p:blipFill>
          <p:spPr>
            <a:xfrm>
              <a:off x="3552" y="2673"/>
              <a:ext cx="1391" cy="1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5"/>
            <p:cNvPicPr preferRelativeResize="0"/>
            <p:nvPr/>
          </p:nvPicPr>
          <p:blipFill rotWithShape="1">
            <a:blip r:embed="rId5">
              <a:alphaModFix/>
            </a:blip>
            <a:srcRect b="0" l="0" r="8559" t="0"/>
            <a:stretch/>
          </p:blipFill>
          <p:spPr>
            <a:xfrm>
              <a:off x="3820" y="3024"/>
              <a:ext cx="878" cy="11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1789112" y="1427162"/>
            <a:ext cx="599122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GRB Educator’s Guide</a:t>
            </a:r>
            <a:endParaRPr/>
          </a:p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292100" y="2235200"/>
            <a:ext cx="5383212" cy="4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Now in print!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Aligned with national mathematics and science standards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Four classroom tested activities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Sorting out the Cosmic Zoo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Angling for GRBs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GRB Distribution on the Sky: The Plots Thicken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Beam Me Up!</a:t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6112" y="2487612"/>
            <a:ext cx="3022600" cy="3911600"/>
          </a:xfrm>
          <a:prstGeom prst="rect">
            <a:avLst/>
          </a:prstGeom>
          <a:noFill/>
          <a:ln cap="flat" cmpd="sng" w="38100">
            <a:solidFill>
              <a:srgbClr val="0066CC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/>
        </p:nvSpPr>
        <p:spPr>
          <a:xfrm>
            <a:off x="904875" y="1789112"/>
            <a:ext cx="782002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Reaching OUT – FY04 totals</a:t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654050" y="2728912"/>
            <a:ext cx="7646987" cy="353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31 different presentations to students, teachers and the public by Educator Ambassadors and E/PO professionals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Over 3200 direct participants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WITN? has an estimated audience of 5,000,000 indirect participants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331787" y="2155825"/>
            <a:ext cx="7977187" cy="436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Swift/GLAST booth at: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California Science Teachers Association Meeting (10/03)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AAS Winter Meeting in Atlanta (1/04)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Expanding Your Horizons, SSU (3/04)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Penn State Space Day (4/04)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AAS Summer Meeting in Denver (6/04)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AAPT National Meeting in Sacramento (8/04)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SLAC Family Day (9/04)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HEAD Meeting in New Orleans (9/04)</a:t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1717675" y="1382712"/>
            <a:ext cx="5715000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Reaching OUT – FY04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476250" y="2103437"/>
            <a:ext cx="8247062" cy="43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All 23 EAs from 7 different missions were trained at SSU for 10 days in July 2004.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Bruce Hemp, Rob Sparks and David Beier went to Florida to see the launch, and toured the rocket tower. Bruce was able to stay the entire week.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38162" y="1393825"/>
            <a:ext cx="7556500" cy="53816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Educator Ambassador News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b="9038" l="0" r="25671" t="11376"/>
          <a:stretch/>
        </p:blipFill>
        <p:spPr>
          <a:xfrm>
            <a:off x="600075" y="4230687"/>
            <a:ext cx="3028950" cy="24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 b="0" l="60925" r="0" t="22641"/>
          <a:stretch/>
        </p:blipFill>
        <p:spPr>
          <a:xfrm>
            <a:off x="6575425" y="3765550"/>
            <a:ext cx="1946275" cy="28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5">
            <a:alphaModFix/>
          </a:blip>
          <a:srcRect b="0" l="0" r="59523" t="30006"/>
          <a:stretch/>
        </p:blipFill>
        <p:spPr>
          <a:xfrm>
            <a:off x="4102100" y="4111625"/>
            <a:ext cx="1935162" cy="250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/>
        </p:nvSpPr>
        <p:spPr>
          <a:xfrm>
            <a:off x="717550" y="1600200"/>
            <a:ext cx="8077200" cy="431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658812" y="2678112"/>
            <a:ext cx="8150225" cy="39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10/19-23/03: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 David Beier presented “NASA in Your Classroom with the Electromagnetic Spectrum” at the Missouri Department of Elementary and Secondary Education conference in Osage Beach, Missouri.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11/01/03: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 Rob Sparks presented “High Energy Astronomy In the Classroom” at the Wisconsin Association of Physics Teachers annual conference in LaCrosse, Wisconsin.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11/07/03: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 Rae McEntyre presented “NASA’s Swift Mission and the Electromagnetic Spectrum” at the Kentucky Science Teachers Association in Lexington, KY.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11/13/03:</a:t>
            </a: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 Rae McEntyre presented “Using the Electromagnetic Spectrum to Teach about Space” at the NSTA regional in Kansas City, MO.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12/03/03: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 David Beier presented “The Invisible Universe” at Rockhurst University in Kansas City, Mo.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709612" y="1370012"/>
            <a:ext cx="7716837" cy="12049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Educator Ambassador Presentations </a:t>
            </a:r>
            <a:r>
              <a:rPr b="1" i="0" lang="en-US" sz="28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(since 10/03)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/>
        </p:nvSpPr>
        <p:spPr>
          <a:xfrm>
            <a:off x="717550" y="1600200"/>
            <a:ext cx="8077200" cy="431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557212" y="1398587"/>
            <a:ext cx="8150225" cy="5035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12/15/03: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 Tom Arnold presented “Random walks through the Electromagnetic Spectrum” at State College High School in State College, PA.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01/9-10/04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:EA David Beier presented “NASA, GEMS, and the Invisible Universe” at Kansas City Science City Union Station Museum in Kansas City, MO.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02/22-23/04:</a:t>
            </a: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 David Beier presented “GEMS Brings the Electromagnetic Spectrum to Life” at the INTERFACE Conference in Osage Beach, MO.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03/05/04:</a:t>
            </a: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 Rae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McEntyre presented “Using the Electromagnetic Spectrum to Teach Physical Science Concepts” at the Kentucky Teaching and Learning Conference in Louisville, KY.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03/12/04: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Rob Sparks presented “High Energy Astronomy In the Classroom” at the Wisconsin Society of Science Teachers annual conference in Appleton, Wisconsin.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03/17/04: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Rob Sparks presented “Catching Gamma-Ray Bursts on the Fly” at Barlow Planetarium in Menashe, WI.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10/03 and 04/04: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David Beier presented NASA our Welcomes You Invisible Universe at MOREnet Technology Integration Conference at Tan-Tar-A Resort, Osage Beach. MO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/>
        </p:nvSpPr>
        <p:spPr>
          <a:xfrm>
            <a:off x="717550" y="1600200"/>
            <a:ext cx="8077200" cy="431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557212" y="1398587"/>
            <a:ext cx="8150225" cy="5035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4/2/04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EA Rob Sparks presented “Invisible Universe: The Electromagnetic Spectrum from Radio Waves to Gamma Rays” with E/PO staff member Sarah Silva at the National NSTA in Atlanta, GA.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04/28/04: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Tom Arnold presented “Active Galaxies” at State College High School in State College, PA.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05/11/04: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Rob Sparks presented “Catching Gamma-Ray Bursts on the Fly” at Wehr Nature Center in Franklin, WI.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06/7-8/04: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David Beier presented “The effects of Gamma-Rays on Man-In-The-Moon Marigolds” for the Shawnee Mission School District in Shawnee Mission, Kansas.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06/23-24/04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EA Bruce Hemp presented “Catch the Wave” at the NTTI Blue Ridge West Conference, in Abingdon, Virginia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06/24-28/04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Rob Sparks presented two activities from “Invisible Light Sources and Detectors” Swift GEMS guide at the “Chandra and the X-ray Universe” workshop in Medford, MA.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06/27-07/02/04: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David Beier presented “Taking your class on a Field Trip to Space” at the Greer Math, Science, and technology  Conference in Exeter, New Hampshire.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717550" y="1600200"/>
            <a:ext cx="8077200" cy="431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557212" y="1398587"/>
            <a:ext cx="8150225" cy="5284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07/16/04: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Tom Arnold presented “Teaching High School Astronomy using SEU Materials” at the Penn State Science Workshops for Educators (Swift Sponsored Workshop).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07/17/04: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Tom Arnold presented “Catastrophic Astronomy in the Pre College Classroom” at the Penn State Science Workshops for Educators (Swift Sponsored Workshop).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09/07/04: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Tom Arnold presented “Using Space Science to Enhance Science Reading and Writing Skills” at State College High School in State College, PA..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09/18/04: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Rob Sparks presented “Catching Gamma-Ray Bursts on the Fly” at Astrofest in Kankakee, IL. </a:t>
            </a:r>
            <a:endParaRPr/>
          </a:p>
          <a:p>
            <a:pPr indent="-11430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10/09/04: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Erich Landstrom presented “Upcoming missions on the Structure and Evolution of Universe” at FAST 2004 at Boynton Beach Community High School.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10/30/04: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 Rae McEntyre presented “Using NASA Science to Enhance Your Curriculum” at 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Kentucky Council of Teachers of Mathematics in Frankfort, KY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11/13/04: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Bruce Hemp presented “Catch a Wave” at NTTI Regional Master Teacher training at James Madison University, VA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/>
        </p:nvSpPr>
        <p:spPr>
          <a:xfrm>
            <a:off x="2025650" y="1411287"/>
            <a:ext cx="5137150" cy="547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Program Overview</a:t>
            </a:r>
            <a:endParaRPr/>
          </a:p>
        </p:txBody>
      </p:sp>
      <p:sp>
        <p:nvSpPr>
          <p:cNvPr id="44" name="Google Shape;44;p6"/>
          <p:cNvSpPr txBox="1"/>
          <p:nvPr/>
        </p:nvSpPr>
        <p:spPr>
          <a:xfrm>
            <a:off x="1627187" y="2136775"/>
            <a:ext cx="5957887" cy="41386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"/>
              <a:buChar char="•"/>
            </a:pPr>
            <a:r>
              <a:rPr b="1" i="0" lang="en-US" sz="20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0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Swift E/PO Web site (http://swift.sonoma.edu)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Launch products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Printed materials</a:t>
            </a:r>
            <a:endParaRPr b="1" i="0" sz="2400" u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Teacher’s activity booklets and posters 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Educator training</a:t>
            </a:r>
            <a:endParaRPr b="1" i="0" sz="2000" u="none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Conference workshops 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Educator Ambassadors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Informal Education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Global Telescope Network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GRB Skymap website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Program Evaluation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Future Plans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598487" y="1395412"/>
            <a:ext cx="7772400" cy="5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10/15/04: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Erich Landstrom presented “FAST and Swift” at FAST 2004 at Doubletree Hotel, FL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11/01-23/04: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Thomas Estill presented four workshops titled “Swift Science” at Chabot Space and Science Center Planetarium in Oakland, CA.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11/05/04: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Rae McEntyre presented “The Biggest Bang Since the Big One” at NSTA Midwest Regional Conference at Indiana Convention Center and RCA Dome, IN.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11/30/04: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Rae McEntyre presented “Using NASA Since to Enhance Your Curriculum at Mathematics at Kentucky Council of Teachers of Mathematics, KY.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11/19/04: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 Rae McEntyre presented “The Cosmic Zoo at Racing Toward Proficiency: No Teacher Left Behind at Hyatt Regency/Lexington Conference Center, KY	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11/19/04: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Rae McEntyre presented” Where in the Sky is it?” at Racing Toward Proficiency: No Teacher Left Behind at Hyatt Regency/Lexington Conference Center, KY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12/03/04: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Rae McEntyre presented “The Biggest Bang Since the Big Bang” at Journey Into Science at Greater Richmond Convention Center, VA.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685800" y="1423987"/>
            <a:ext cx="7772400" cy="2738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01/08/05: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David Beier presented “Exploring the Invisible Universe” at American Association of Physics Teachers at Albuquerque Convention Center and University of New Mexico, NM.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02/16/05: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Thomas Estill presented “Review of SEU Teacher Resources” at Chabot Space and Science Center Planetarium in Oakland, CA.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12/10/04: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Thomas Arnold presented “Swift Mission” at Science Education Workshop at State College Area High School, PA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650875" y="4068762"/>
            <a:ext cx="7716837" cy="71278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Non-EA presentation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411287" y="2927350"/>
            <a:ext cx="7772400" cy="26368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15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98525" y="5065712"/>
            <a:ext cx="73914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12/03/04: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Christopher Palma presented “Seeing the Universe in a Whole New Light with the NASA Swift” at Science Teaching: Rekindle the Magic at Hershey Lodge and Convention Center, PA.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/>
        </p:nvSpPr>
        <p:spPr>
          <a:xfrm>
            <a:off x="717550" y="1600200"/>
            <a:ext cx="8077200" cy="431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714375" y="2835275"/>
            <a:ext cx="8150225" cy="375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10/03 CSTA, Long Beach, CA: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GEMS: Invisible Universe: The Electromagnetic Spectrum from Radio Waves to Gamma Rays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Lynn Cominsky and Sarah Silva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Nature’s Second Biggest Bangs: The Gamma Ray Burst Zoo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Phil Plait, Lynn Cominsky, and Sarah Silva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Seven Ways a Black Hole Can Kill You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Phil Plait.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11/03 NCN/AAPT, Berkeley, CA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 Ray Bursts in the Classroom: An overview of the Gamma-ray burst educator unit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Sarah Silva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11/03 AGU, San Francisco, CA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NASA High Energy Space Science E/PO at SSU: Program Overview and Lessons Learned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L. Cominsky and P. Plait.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1/04 Mission and Technology Lecture Series, Spectrum Astro, Gilbert, AZ: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Einstein’s Universe and Beyond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by Lynn Cominsky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827087" y="1311275"/>
            <a:ext cx="7716837" cy="11906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SSU E/PO Presentations </a:t>
            </a:r>
            <a:r>
              <a:rPr b="1" i="0" lang="en-US" sz="28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(since 10/03)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/>
        </p:nvSpPr>
        <p:spPr>
          <a:xfrm>
            <a:off x="717550" y="1600200"/>
            <a:ext cx="8077200" cy="431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671512" y="1368425"/>
            <a:ext cx="8150225" cy="5126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3/04: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Space Science Institute for Professional Development Training, Boulder CO: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SEU Educator Ambassador Program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Sarah Silva et al.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3/04: Eastbay Astronomical Society, Oakland, CA: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Seven Ways a Black Hole Can Kill You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Phil Plait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4/04: NSTA Atlanta, GA: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GEMS: Invisible Universe: The Electromagnetic Spectrum from Radio Waves to Gamma Rays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Sarah Silva and Rob Sparks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Nature’s Second Biggest Bangs: The Gamma Ray Burst Zoo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Sarah Silva and Rae McEntyre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 the Universe Short Course.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by: M. Dussault et al. including S. Silva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5/04: Society of Astronomical Sciences Big Bear, CA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Global Telescope Network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P. Plait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6/04 Chicago 2004 Chicago, IL: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SEU Educator Ambassador Program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Sarah Silva et al.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8/04 AAPT Sacramento, CA:</a:t>
            </a:r>
            <a:r>
              <a:rPr b="1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 Ray Bursts in the Classroom: An overview of the Gamma-ray burst educator unit</a:t>
            </a:r>
            <a:r>
              <a:rPr b="0" i="0" lang="en-US" sz="1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Phil Plait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/>
        </p:nvSpPr>
        <p:spPr>
          <a:xfrm>
            <a:off x="717550" y="1600200"/>
            <a:ext cx="8077200" cy="431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671512" y="1368425"/>
            <a:ext cx="8150225" cy="5126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9/04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 Meeting New Orleans, LA 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Swift and the GTN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the Swift team meeting by Lynn Cominsky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 the Universe Short Course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M. Dussault et al. including Sarah Silva.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NASA’s Swift Education and Public Outreach Program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Cominsky et al.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SEU Educator Ambassador Program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S. Silva, et al.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 the Universe: Professional Development for Teachers Designed by NASA's Structure and Evolution of the Universe E/PO Program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M. Dussault et al. including Sarah Silva and Phil Plait.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10/04 CSTA San Jose, CA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GEMS Invisible Light Sources and Detectors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S. Silva and P. Plait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Angling for Gamma-ray Bursts  by Phil Plait and Sarah Silva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01/05 AAS San Diego, CA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 the Universe by S. Silva, P. Plait, et al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1/05 San Francisco, CA: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Exploding Stars, Blazing Galaxies and Monstrous Black Holes: The Extreme Universe of Gamma-ray Astronomy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Benjamin Dean Lecture for California Academy of Sciences by L. Cominsky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2/05 San Francisco, CA: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Swift View of the Universe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physics colloquium at University of San Francisco by L. Cominsky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/>
        </p:nvSpPr>
        <p:spPr>
          <a:xfrm>
            <a:off x="728662" y="5576887"/>
            <a:ext cx="7561262" cy="1068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1358900"/>
            <a:ext cx="5908675" cy="48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2208212" y="2255837"/>
            <a:ext cx="6240462" cy="40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For FY04, 2 pieces produced: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November 14, 2003: Weather or Not: the Space Environment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 13, 2004: New Eye on the Universe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In April, 2004 WPSX cancelled WITN? – no new shows will be produced.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Tracy Vosburgh is finalizing a series of 6 five-minute educational modules, using some of the Swift footage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685800" y="2049462"/>
            <a:ext cx="7772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Updated semi-automatically using GCN alerts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Features lightcurves, mission information, finding charts, constellation maps and short writeups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827087" y="1311275"/>
            <a:ext cx="7716837" cy="63976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GRB SkyMap: </a:t>
            </a:r>
            <a:r>
              <a:rPr b="0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http://grb.sonoma.edu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 b="0" l="15971" r="14012" t="0"/>
          <a:stretch/>
        </p:blipFill>
        <p:spPr>
          <a:xfrm>
            <a:off x="396875" y="3965575"/>
            <a:ext cx="26098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685800" y="204946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http://gtn.sonoma.edu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Internet being installed in March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827087" y="1311275"/>
            <a:ext cx="7716837" cy="63976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Global Telescope Network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0" l="15173" r="7586" t="0"/>
          <a:stretch/>
        </p:blipFill>
        <p:spPr>
          <a:xfrm>
            <a:off x="4832350" y="3259137"/>
            <a:ext cx="3343275" cy="3246437"/>
          </a:xfrm>
          <a:prstGeom prst="rect">
            <a:avLst/>
          </a:prstGeom>
          <a:noFill/>
          <a:ln cap="sq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4">
            <a:alphaModFix/>
          </a:blip>
          <a:srcRect b="0" l="19200" r="0" t="0"/>
          <a:stretch/>
        </p:blipFill>
        <p:spPr>
          <a:xfrm>
            <a:off x="879475" y="3246437"/>
            <a:ext cx="3511550" cy="3259137"/>
          </a:xfrm>
          <a:prstGeom prst="rect">
            <a:avLst/>
          </a:prstGeom>
          <a:noFill/>
          <a:ln cap="sq" cmpd="sng" w="3810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685800" y="2049462"/>
            <a:ext cx="2967037" cy="424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New Swift only booth for scientific conferences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827087" y="1311275"/>
            <a:ext cx="7716837" cy="63976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New Exhibit Booths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3925" y="2149475"/>
            <a:ext cx="5680075" cy="437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685800" y="2049462"/>
            <a:ext cx="2967037" cy="424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New E/PO booth features multi-missions for use at educator conferences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827087" y="1311275"/>
            <a:ext cx="7716837" cy="63976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New Exhibit Booths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6337" y="2093912"/>
            <a:ext cx="5078412" cy="4137025"/>
          </a:xfrm>
          <a:prstGeom prst="rect">
            <a:avLst/>
          </a:prstGeom>
          <a:noFill/>
          <a:ln cap="flat" cmpd="sng" w="28575">
            <a:solidFill>
              <a:srgbClr val="003399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/>
        </p:nvSpPr>
        <p:spPr>
          <a:xfrm>
            <a:off x="757237" y="1662112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E/PO Web Site</a:t>
            </a:r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808037" y="2403475"/>
            <a:ext cx="7300912" cy="3929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Now integrated with Science site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Both sites use “One NASA” format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Reorganized: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Educators 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Public 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 Gallery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Presentations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Related Links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Swift FAQ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order: </a:t>
            </a:r>
            <a:r>
              <a:rPr b="1" i="0" lang="en-US" sz="20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http://epo.sonoma.edu/orderformpublic.html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4787" y="3359150"/>
            <a:ext cx="2463800" cy="1847850"/>
          </a:xfrm>
          <a:prstGeom prst="rect">
            <a:avLst/>
          </a:prstGeom>
          <a:noFill/>
          <a:ln cap="flat" cmpd="sng" w="28575">
            <a:solidFill>
              <a:srgbClr val="00339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2" name="Google Shape;52;p7"/>
          <p:cNvSpPr txBox="1"/>
          <p:nvPr/>
        </p:nvSpPr>
        <p:spPr>
          <a:xfrm>
            <a:off x="4470400" y="5329237"/>
            <a:ext cx="4121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a multi-media area too!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/>
        </p:nvSpPr>
        <p:spPr>
          <a:xfrm>
            <a:off x="476250" y="2393950"/>
            <a:ext cx="8131175" cy="399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"/>
              <a:buChar char="•"/>
            </a:pPr>
            <a:r>
              <a:rPr b="1" i="0" lang="en-US" sz="2800" u="non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WestEd evaluations during FY2004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Two CSTA workshops at the NSTA in October 2003 – GEMS and GRB Activity 1 (Sorting the Cosmic Zoo) 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The Swift Gamma-ray burst educator’s guide 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Summer 2004 Educator Ambassador Training 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Newton’s Laws Poster Set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Ongoing evaluation of workshops given by EAs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OSS Product Review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GRB Poster (with activity two from the GRB educator guide on the back) 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Swift model booklet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SSERD: Poster and model booklet are now submitted</a:t>
            </a: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1249362" y="1452562"/>
            <a:ext cx="6743700" cy="5667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Program Evaluation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/>
        </p:nvSpPr>
        <p:spPr>
          <a:xfrm>
            <a:off x="476250" y="2393950"/>
            <a:ext cx="5156200" cy="3686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Swift GEMS guide extensively reviewed by NASA Education Office panel of experts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They are recommending that our GEMS guide “be distributed through NASA Teacher Training and Workshops for High School Teachers, with suggested revisions to be incorporated on the next print run."</a:t>
            </a:r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1249362" y="1452562"/>
            <a:ext cx="6743700" cy="5667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Program Evaluation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6137" y="2528887"/>
            <a:ext cx="2711450" cy="3459162"/>
          </a:xfrm>
          <a:prstGeom prst="rect">
            <a:avLst/>
          </a:prstGeom>
          <a:noFill/>
          <a:ln cap="flat" cmpd="sng" w="28575">
            <a:solidFill>
              <a:srgbClr val="003399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/>
        </p:nvSpPr>
        <p:spPr>
          <a:xfrm>
            <a:off x="488950" y="2259012"/>
            <a:ext cx="7832725" cy="424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Annual High Energy Workshop for Amateur Astronomers with the AAVSO March 20-23, 2005</a:t>
            </a:r>
            <a:r>
              <a:rPr b="0" i="0" lang="en-US" sz="24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Co-sponsored by GLAST and Swift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WestEd will evaluate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GRB-related talks by Cominsky, Plait, Price/Henden, Fishman, Rhoades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SGR talk by Kouveliotou</a:t>
            </a:r>
            <a:endParaRPr/>
          </a:p>
          <a:p>
            <a:pPr indent="-1524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rgbClr val="0066CC"/>
                </a:solidFill>
                <a:latin typeface="Arial Narrow"/>
                <a:ea typeface="Arial Narrow"/>
                <a:cs typeface="Arial Narrow"/>
                <a:sym typeface="Arial Narrow"/>
              </a:rPr>
              <a:t>http://www.aavso.org/aavso/meetings/hea3.shtml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CSTA 05 "NASA Universe Strand" - Swift workshops include: 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two from the GEMS guide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one from the GRB guide 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one that covers the missions</a:t>
            </a:r>
            <a:endParaRPr/>
          </a:p>
        </p:txBody>
      </p:sp>
      <p:grpSp>
        <p:nvGrpSpPr>
          <p:cNvPr id="258" name="Google Shape;258;p36"/>
          <p:cNvGrpSpPr/>
          <p:nvPr/>
        </p:nvGrpSpPr>
        <p:grpSpPr>
          <a:xfrm>
            <a:off x="2217737" y="1760537"/>
            <a:ext cx="4710112" cy="9525"/>
            <a:chOff x="0" y="0"/>
            <a:chExt cx="2967" cy="6"/>
          </a:xfrm>
        </p:grpSpPr>
        <p:sp>
          <p:nvSpPr>
            <p:cNvPr id="259" name="Google Shape;259;p36"/>
            <p:cNvSpPr/>
            <p:nvPr/>
          </p:nvSpPr>
          <p:spPr>
            <a:xfrm>
              <a:off x="0" y="0"/>
              <a:ext cx="2967" cy="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grpSp>
          <p:nvGrpSpPr>
            <p:cNvPr id="260" name="Google Shape;260;p36"/>
            <p:cNvGrpSpPr/>
            <p:nvPr/>
          </p:nvGrpSpPr>
          <p:grpSpPr>
            <a:xfrm>
              <a:off x="0" y="0"/>
              <a:ext cx="2967" cy="6"/>
              <a:chOff x="-3" y="-3"/>
              <a:chExt cx="2967" cy="6"/>
            </a:xfrm>
          </p:grpSpPr>
          <p:sp>
            <p:nvSpPr>
              <p:cNvPr id="261" name="Google Shape;261;p36"/>
              <p:cNvSpPr/>
              <p:nvPr/>
            </p:nvSpPr>
            <p:spPr>
              <a:xfrm>
                <a:off x="0" y="0"/>
                <a:ext cx="2964" cy="0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grpSp>
            <p:nvGrpSpPr>
              <p:cNvPr id="262" name="Google Shape;262;p36"/>
              <p:cNvGrpSpPr/>
              <p:nvPr/>
            </p:nvGrpSpPr>
            <p:grpSpPr>
              <a:xfrm>
                <a:off x="-3" y="-3"/>
                <a:ext cx="6" cy="6"/>
                <a:chOff x="-3" y="-3"/>
                <a:chExt cx="6" cy="6"/>
              </a:xfrm>
            </p:grpSpPr>
            <p:grpSp>
              <p:nvGrpSpPr>
                <p:cNvPr id="263" name="Google Shape;263;p36"/>
                <p:cNvGrpSpPr/>
                <p:nvPr/>
              </p:nvGrpSpPr>
              <p:grpSpPr>
                <a:xfrm>
                  <a:off x="0" y="0"/>
                  <a:ext cx="0" cy="0"/>
                  <a:chOff x="0" y="0"/>
                  <a:chExt cx="0" cy="0"/>
                </a:xfrm>
              </p:grpSpPr>
              <p:sp>
                <p:nvSpPr>
                  <p:cNvPr id="264" name="Google Shape;264;p36"/>
                  <p:cNvSpPr/>
                  <p:nvPr/>
                </p:nvSpPr>
                <p:spPr>
                  <a:xfrm>
                    <a:off x="0" y="0"/>
                    <a:ext cx="0" cy="0"/>
                  </a:xfrm>
                  <a:prstGeom prst="rect">
                    <a:avLst/>
                  </a:prstGeom>
                  <a:solidFill>
                    <a:srgbClr val="FFFFCC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dk1"/>
                      </a:solidFill>
                      <a:latin typeface="Times"/>
                      <a:ea typeface="Times"/>
                      <a:cs typeface="Times"/>
                      <a:sym typeface="Times"/>
                    </a:endParaRPr>
                  </a:p>
                </p:txBody>
              </p:sp>
              <p:sp>
                <p:nvSpPr>
                  <p:cNvPr id="265" name="Google Shape;265;p36"/>
                  <p:cNvSpPr/>
                  <p:nvPr/>
                </p:nvSpPr>
                <p:spPr>
                  <a:xfrm>
                    <a:off x="0" y="0"/>
                    <a:ext cx="0" cy="0"/>
                  </a:xfrm>
                  <a:prstGeom prst="rect">
                    <a:avLst/>
                  </a:prstGeom>
                  <a:solidFill>
                    <a:srgbClr val="FFFFCC"/>
                  </a:solidFill>
                  <a:ln cap="flat" cmpd="sng" w="9525">
                    <a:solidFill>
                      <a:srgbClr val="A0A0A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dk1"/>
                      </a:solidFill>
                      <a:latin typeface="Times"/>
                      <a:ea typeface="Times"/>
                      <a:cs typeface="Times"/>
                      <a:sym typeface="Times"/>
                    </a:endParaRPr>
                  </a:p>
                </p:txBody>
              </p:sp>
            </p:grpSp>
            <p:sp>
              <p:nvSpPr>
                <p:cNvPr id="266" name="Google Shape;266;p36"/>
                <p:cNvSpPr/>
                <p:nvPr/>
              </p:nvSpPr>
              <p:spPr>
                <a:xfrm>
                  <a:off x="-3" y="-3"/>
                  <a:ext cx="6" cy="6"/>
                </a:xfrm>
                <a:prstGeom prst="rect">
                  <a:avLst/>
                </a:prstGeom>
                <a:solidFill>
                  <a:srgbClr val="FFFFCC"/>
                </a:solidFill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endParaRPr>
                </a:p>
              </p:txBody>
            </p:sp>
          </p:grpSp>
        </p:grpSp>
      </p:grpSp>
      <p:sp>
        <p:nvSpPr>
          <p:cNvPr id="267" name="Google Shape;267;p36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Near-Future Plans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/>
        </p:nvSpPr>
        <p:spPr>
          <a:xfrm>
            <a:off x="488950" y="2259012"/>
            <a:ext cx="7832725" cy="424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Swift launch will be featured in Planetarium Show being produced by Denver Museum of Nature and Science – to air in late 2005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Tom Lucas-produced NOVA show with Swift launch will air in 2006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GTN Observations will include GRBs, should be on the Internet within 2 months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Quarterly Swift electronic newsletter - coming soon!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 week curriculum for HS students using GEMS and GLAST-sponsored TOPS Scale the Universe – to be piloted at Roseland University Prep during spring 2005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see the latest talks and workshops scheduled for all SSU-supported missions </a:t>
            </a:r>
            <a:r>
              <a:rPr b="0" i="0" lang="en-US" sz="2000" u="non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http://epo.sonoma.edu/newsandevents.html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37"/>
          <p:cNvGrpSpPr/>
          <p:nvPr/>
        </p:nvGrpSpPr>
        <p:grpSpPr>
          <a:xfrm>
            <a:off x="2217737" y="1760537"/>
            <a:ext cx="4710112" cy="9525"/>
            <a:chOff x="0" y="0"/>
            <a:chExt cx="2967" cy="6"/>
          </a:xfrm>
        </p:grpSpPr>
        <p:sp>
          <p:nvSpPr>
            <p:cNvPr id="274" name="Google Shape;274;p37"/>
            <p:cNvSpPr/>
            <p:nvPr/>
          </p:nvSpPr>
          <p:spPr>
            <a:xfrm>
              <a:off x="0" y="0"/>
              <a:ext cx="2967" cy="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grpSp>
          <p:nvGrpSpPr>
            <p:cNvPr id="275" name="Google Shape;275;p37"/>
            <p:cNvGrpSpPr/>
            <p:nvPr/>
          </p:nvGrpSpPr>
          <p:grpSpPr>
            <a:xfrm>
              <a:off x="0" y="0"/>
              <a:ext cx="2967" cy="6"/>
              <a:chOff x="-3" y="-3"/>
              <a:chExt cx="2967" cy="6"/>
            </a:xfrm>
          </p:grpSpPr>
          <p:sp>
            <p:nvSpPr>
              <p:cNvPr id="276" name="Google Shape;276;p37"/>
              <p:cNvSpPr/>
              <p:nvPr/>
            </p:nvSpPr>
            <p:spPr>
              <a:xfrm>
                <a:off x="0" y="0"/>
                <a:ext cx="2964" cy="0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grpSp>
            <p:nvGrpSpPr>
              <p:cNvPr id="277" name="Google Shape;277;p37"/>
              <p:cNvGrpSpPr/>
              <p:nvPr/>
            </p:nvGrpSpPr>
            <p:grpSpPr>
              <a:xfrm>
                <a:off x="-3" y="-3"/>
                <a:ext cx="6" cy="6"/>
                <a:chOff x="-3" y="-3"/>
                <a:chExt cx="6" cy="6"/>
              </a:xfrm>
            </p:grpSpPr>
            <p:grpSp>
              <p:nvGrpSpPr>
                <p:cNvPr id="278" name="Google Shape;278;p37"/>
                <p:cNvGrpSpPr/>
                <p:nvPr/>
              </p:nvGrpSpPr>
              <p:grpSpPr>
                <a:xfrm>
                  <a:off x="0" y="0"/>
                  <a:ext cx="0" cy="0"/>
                  <a:chOff x="0" y="0"/>
                  <a:chExt cx="0" cy="0"/>
                </a:xfrm>
              </p:grpSpPr>
              <p:sp>
                <p:nvSpPr>
                  <p:cNvPr id="279" name="Google Shape;279;p37"/>
                  <p:cNvSpPr/>
                  <p:nvPr/>
                </p:nvSpPr>
                <p:spPr>
                  <a:xfrm>
                    <a:off x="0" y="0"/>
                    <a:ext cx="0" cy="0"/>
                  </a:xfrm>
                  <a:prstGeom prst="rect">
                    <a:avLst/>
                  </a:prstGeom>
                  <a:solidFill>
                    <a:srgbClr val="FFFFCC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dk1"/>
                      </a:solidFill>
                      <a:latin typeface="Times"/>
                      <a:ea typeface="Times"/>
                      <a:cs typeface="Times"/>
                      <a:sym typeface="Times"/>
                    </a:endParaRPr>
                  </a:p>
                </p:txBody>
              </p:sp>
              <p:sp>
                <p:nvSpPr>
                  <p:cNvPr id="280" name="Google Shape;280;p37"/>
                  <p:cNvSpPr/>
                  <p:nvPr/>
                </p:nvSpPr>
                <p:spPr>
                  <a:xfrm>
                    <a:off x="0" y="0"/>
                    <a:ext cx="0" cy="0"/>
                  </a:xfrm>
                  <a:prstGeom prst="rect">
                    <a:avLst/>
                  </a:prstGeom>
                  <a:solidFill>
                    <a:srgbClr val="FFFFCC"/>
                  </a:solidFill>
                  <a:ln cap="flat" cmpd="sng" w="9525">
                    <a:solidFill>
                      <a:srgbClr val="A0A0A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dk1"/>
                      </a:solidFill>
                      <a:latin typeface="Times"/>
                      <a:ea typeface="Times"/>
                      <a:cs typeface="Times"/>
                      <a:sym typeface="Times"/>
                    </a:endParaRPr>
                  </a:p>
                </p:txBody>
              </p:sp>
            </p:grpSp>
            <p:sp>
              <p:nvSpPr>
                <p:cNvPr id="281" name="Google Shape;281;p37"/>
                <p:cNvSpPr/>
                <p:nvPr/>
              </p:nvSpPr>
              <p:spPr>
                <a:xfrm>
                  <a:off x="-3" y="-3"/>
                  <a:ext cx="6" cy="6"/>
                </a:xfrm>
                <a:prstGeom prst="rect">
                  <a:avLst/>
                </a:prstGeom>
                <a:solidFill>
                  <a:srgbClr val="FFFFCC"/>
                </a:solidFill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endParaRPr>
                </a:p>
              </p:txBody>
            </p:sp>
          </p:grpSp>
        </p:grpSp>
      </p:grpSp>
      <p:sp>
        <p:nvSpPr>
          <p:cNvPr id="282" name="Google Shape;282;p37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Near-Future Plans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New Giveaway Concept</a:t>
            </a:r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025" y="2341562"/>
            <a:ext cx="8388350" cy="43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685800" y="2339975"/>
            <a:ext cx="7772400" cy="41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Launch PR included 2 briefings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Science briefing featuring Hertz, Gehrels, Wells, Chincarini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Mission briefing featuring Kinney, Dovale, Walsh, Edison, Dezio, Tumbiolo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Launch PR preparations also included: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PAO plan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Launch Press Kit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Swift portal web site: </a:t>
            </a: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http://www.nasa.gov/swift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Coverage of launch included photograph in most papers</a:t>
            </a:r>
            <a:endParaRPr/>
          </a:p>
        </p:txBody>
      </p:sp>
      <p:sp>
        <p:nvSpPr>
          <p:cNvPr id="294" name="Google Shape;294;p39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PR Report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idx="1" type="body"/>
          </p:nvPr>
        </p:nvSpPr>
        <p:spPr>
          <a:xfrm>
            <a:off x="685800" y="2339975"/>
            <a:ext cx="7772400" cy="41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2005 releases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 Narrow"/>
              <a:buChar char="–"/>
            </a:pPr>
            <a:r>
              <a:rPr b="1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1/5/05</a:t>
            </a: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 Swift Turns On and Sees a Blast of Bursts (HQ release - BAT 1</a:t>
            </a:r>
            <a:r>
              <a:rPr b="0" baseline="3000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st</a:t>
            </a: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 light and x-ray afterglow)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1/5/05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Swift X-ray Telescope Sees Its First Light and Captures Its First Gamma-Ray-Burst Afterglow (Penn State release with Cas A image)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 Narrow"/>
              <a:buChar char="–"/>
            </a:pPr>
            <a:r>
              <a:rPr b="1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1/21/05</a:t>
            </a: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 Swift Mission Images The Birth Of A Black Hole (HQ release – 1</a:t>
            </a:r>
            <a:r>
              <a:rPr b="0" baseline="3000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st</a:t>
            </a: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 prompt X-ray detection)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2/1/05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Swift Sees Pinwheel Galaxy, Satellite Fully Operational (Penn State release – UVOT 1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light with M101 UV and optical images)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00" name="Google Shape;300;p40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PR Report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idx="1" type="body"/>
          </p:nvPr>
        </p:nvSpPr>
        <p:spPr>
          <a:xfrm>
            <a:off x="685800" y="2339975"/>
            <a:ext cx="7772400" cy="41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First NASA Science Update - 2/18/05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NASA Observes One Of Brightest Cosmic Explosions (</a:t>
            </a: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SGR 1806-20 flare)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Featured David Palmer, Bryan Gaensler, Roger Blandford and Andy Fruchter (moderated by Michael Salamon)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6 coordinated releases – CfA, Australia, Israel, UC Berkeley, VLA, UK – sent out through AAS</a:t>
            </a:r>
            <a:endParaRPr b="0" i="0" sz="24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http://www.nasa.gov/vision/universe/watchtheskies/swift_nsu_0205.html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Very good print coverage despite Friday PM airdate</a:t>
            </a:r>
            <a:endParaRPr/>
          </a:p>
        </p:txBody>
      </p:sp>
      <p:sp>
        <p:nvSpPr>
          <p:cNvPr id="306" name="Google Shape;306;p41"/>
          <p:cNvSpPr txBox="1"/>
          <p:nvPr/>
        </p:nvSpPr>
        <p:spPr>
          <a:xfrm>
            <a:off x="757237" y="148748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PR Report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685800" y="2057400"/>
            <a:ext cx="8105775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Swift Press plans now approved by HQ!!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Press plan for scientists – describes procedures all Swift team members are to use for press release preparation, public media appearances, popular articles, press conferences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Rapid Response Telecon Press Briefing plan – describes procedures to be used to identify, schedule and support this “new” type of press briefing which is done over the web and phone lines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 Narrow"/>
              <a:buChar char="–"/>
            </a:pPr>
            <a:r>
              <a:rPr b="0" i="0" lang="en-US" sz="2400" u="none" cap="none" strike="noStrike">
                <a:solidFill>
                  <a:srgbClr val="003399"/>
                </a:solidFill>
                <a:latin typeface="Arial Narrow"/>
                <a:ea typeface="Arial Narrow"/>
                <a:cs typeface="Arial Narrow"/>
                <a:sym typeface="Arial Narrow"/>
              </a:rPr>
              <a:t>Embargo policy – describes policies for coordinated releases, especially those with international partners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Will be distributed to team immediately following this meeting</a:t>
            </a:r>
            <a:endParaRPr/>
          </a:p>
        </p:txBody>
      </p:sp>
      <p:sp>
        <p:nvSpPr>
          <p:cNvPr id="312" name="Google Shape;312;p42"/>
          <p:cNvSpPr txBox="1"/>
          <p:nvPr/>
        </p:nvSpPr>
        <p:spPr>
          <a:xfrm>
            <a:off x="757237" y="1328737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PR Report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/>
        </p:nvSpPr>
        <p:spPr>
          <a:xfrm>
            <a:off x="757237" y="1662112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Launch Products</a:t>
            </a:r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808037" y="2403475"/>
            <a:ext cx="7300912" cy="3508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Model booklet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Lithograph with educational activity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Fact sheet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CD with http://swift.gsfc.nasa.gov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Stickers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rgbClr val="003399"/>
                </a:solidFill>
                <a:latin typeface="Times"/>
                <a:ea typeface="Times"/>
                <a:cs typeface="Times"/>
                <a:sym typeface="Times"/>
              </a:rPr>
              <a:t>  </a:t>
            </a: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Patches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Angling for GRBs poster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Teeshirts</a:t>
            </a:r>
            <a:endParaRPr/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0" l="23736" r="12325" t="0"/>
          <a:stretch/>
        </p:blipFill>
        <p:spPr>
          <a:xfrm>
            <a:off x="6959600" y="2403475"/>
            <a:ext cx="1706562" cy="401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1717675" y="1789112"/>
            <a:ext cx="599122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Swift model booklet</a:t>
            </a:r>
            <a:endParaRPr/>
          </a:p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393700" y="2657475"/>
            <a:ext cx="8156575" cy="1022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Based on Monica Sperandio’s concept (Italian)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Handed out at launch</a:t>
            </a:r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812" y="3802062"/>
            <a:ext cx="3619500" cy="2816225"/>
          </a:xfrm>
          <a:prstGeom prst="rect">
            <a:avLst/>
          </a:prstGeom>
          <a:noFill/>
          <a:ln cap="flat" cmpd="sng" w="28575">
            <a:solidFill>
              <a:srgbClr val="003399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3825875"/>
            <a:ext cx="3660775" cy="2792412"/>
          </a:xfrm>
          <a:prstGeom prst="rect">
            <a:avLst/>
          </a:prstGeom>
          <a:noFill/>
          <a:ln cap="flat" cmpd="sng" w="28575">
            <a:solidFill>
              <a:srgbClr val="003399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1703387" y="1382712"/>
            <a:ext cx="599122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Launch Lithograph</a:t>
            </a:r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407987" y="2178050"/>
            <a:ext cx="8156575" cy="1022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Educational activity on the back</a:t>
            </a:r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587" y="2755900"/>
            <a:ext cx="3055937" cy="3819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75" name="Google Shape;7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5162" y="2755900"/>
            <a:ext cx="3057525" cy="3819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1733550" y="1382712"/>
            <a:ext cx="599122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Launch Fact Sheet</a:t>
            </a:r>
            <a:endParaRPr/>
          </a:p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379412" y="2090737"/>
            <a:ext cx="8156575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4-page color brochure</a:t>
            </a:r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" y="2755900"/>
            <a:ext cx="2905125" cy="375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5937" y="2894012"/>
            <a:ext cx="2689225" cy="348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3237" y="2863850"/>
            <a:ext cx="2725737" cy="352901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/>
          <p:nvPr/>
        </p:nvSpPr>
        <p:spPr>
          <a:xfrm>
            <a:off x="623887" y="2816225"/>
            <a:ext cx="7591425" cy="3511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/>
        </p:nvSpPr>
        <p:spPr>
          <a:xfrm>
            <a:off x="757237" y="1662112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Swift Website CD</a:t>
            </a:r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708025" y="2417762"/>
            <a:ext cx="4195762" cy="436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Capture of website http://swift.gsfc.nasa.gov right before launch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Includes http://swift.sonoma.edu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Includes downloadable versions of all classroom materials, as well as multi-media products and images</a:t>
            </a:r>
            <a:endParaRPr/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875" y="2733675"/>
            <a:ext cx="3863975" cy="385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/>
        </p:nvSpPr>
        <p:spPr>
          <a:xfrm>
            <a:off x="757237" y="1343025"/>
            <a:ext cx="7635875" cy="6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lthazar"/>
              <a:buNone/>
            </a:pPr>
            <a:r>
              <a:rPr b="1" i="0" lang="en-US" sz="3600" u="none">
                <a:solidFill>
                  <a:schemeClr val="dk2"/>
                </a:solidFill>
                <a:latin typeface="Balthazar"/>
                <a:ea typeface="Balthazar"/>
                <a:cs typeface="Balthazar"/>
                <a:sym typeface="Balthazar"/>
              </a:rPr>
              <a:t>Stickers and patches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736600" y="2070100"/>
            <a:ext cx="7940675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Stickers have mission description on back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Patches were contributed by Spectrum Astro</a:t>
            </a:r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0" y="3230562"/>
            <a:ext cx="2484437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2812" y="3311525"/>
            <a:ext cx="2316162" cy="312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0750" y="3016250"/>
            <a:ext cx="2695575" cy="338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